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20.png" ContentType="image/png"/>
  <Override PartName="/ppt/media/image57.png" ContentType="image/png"/>
  <Override PartName="/ppt/media/image33.png" ContentType="image/png"/>
  <Override PartName="/ppt/media/image15.png" ContentType="image/png"/>
  <Override PartName="/ppt/media/image3.png" ContentType="image/png"/>
  <Override PartName="/ppt/media/image68.png" ContentType="image/png"/>
  <Override PartName="/ppt/media/image31.png" ContentType="image/png"/>
  <Override PartName="/ppt/media/image32.png" ContentType="image/png"/>
  <Override PartName="/ppt/media/image14.png" ContentType="image/png"/>
  <Override PartName="/ppt/media/image2.png" ContentType="image/png"/>
  <Override PartName="/ppt/media/image67.png" ContentType="image/png"/>
  <Override PartName="/ppt/media/image30.png" ContentType="image/png"/>
  <Override PartName="/ppt/media/image66.png" ContentType="image/png"/>
  <Override PartName="/ppt/media/image65.png" ContentType="image/png"/>
  <Override PartName="/ppt/media/image16.png" ContentType="image/png"/>
  <Override PartName="/ppt/media/image4.png" ContentType="image/png"/>
  <Override PartName="/ppt/media/image34.png" ContentType="image/png"/>
  <Override PartName="/ppt/media/image27.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58.png" ContentType="image/png"/>
  <Override PartName="/ppt/media/image21.png" ContentType="image/png"/>
  <Override PartName="/ppt/media/image60.png" ContentType="image/png"/>
  <Override PartName="/ppt/media/image23.png" ContentType="image/png"/>
  <Override PartName="/ppt/media/image24.png" ContentType="image/png"/>
  <Override PartName="/ppt/media/image61.png" ContentType="image/png"/>
  <Override PartName="/ppt/media/image59.png" ContentType="image/png"/>
  <Override PartName="/ppt/media/image22.png" ContentType="image/png"/>
  <Override PartName="/ppt/media/image28.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809DFAC-775A-4F8F-8A04-5A92114D2E3E}"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6E86084-B35F-4D68-9583-858329CA3A26}"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D9027EC-A1A2-4482-A3EE-8B97518E0169}"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9051043-8F5A-4E32-9649-6F9EE245A972}"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AF912B7-DEB2-43FD-8EA2-B75E69FA4272}"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48B959C-70AD-42DB-BDE9-2E874B914176}"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23A6D8A-88E7-4D88-B938-6505833B245C}"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8A74D29-F463-465A-87E1-603300FB999C}"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E1280B2-D634-47B0-8D7D-71C0C100E3A9}"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5DE28DF-E065-43F1-A3E3-7D5C9539C007}"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80D135F-69E5-42A3-812E-130C311FE1D6}"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EB79DF9-DD69-4DD1-AEEE-60ECA74A53BB}"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2887F00-330E-4CDD-B913-1374A36CAC2D}"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DA4A416-A6A7-412E-9C47-F4A73EF5174A}"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E37FC03-C2BD-4902-9F22-4724E01B5F88}"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9837D2D-B625-4888-A869-12EABB4F80E4}"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5E967B1-55D0-4E81-8D8E-60159BC6B3CF}"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9504AA3-57F0-4411-9532-C5D6E4B37171}"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C04AAFC-FD57-49F0-BA57-51AEA8AD90B5}"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21745E5-8843-42DA-8BED-EE71462583A7}"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488BA8C-8C6D-4CF3-A570-2C703E85D425}"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02BF9EC-55DE-4287-97E7-ACD99CB2DCC0}"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18F97E3-97AC-4A16-8F25-45E879ED0529}"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F2E5F30-CD86-4781-B9AF-113681E0AFAC}"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88160" cy="38376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 name="PlaceHolder 2"/>
          <p:cNvSpPr>
            <a:spLocks noGrp="1"/>
          </p:cNvSpPr>
          <p:nvPr>
            <p:ph type="sldNum" idx="2"/>
          </p:nvPr>
        </p:nvSpPr>
        <p:spPr>
          <a:xfrm>
            <a:off x="7227360" y="5165280"/>
            <a:ext cx="2341440" cy="38376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945549E4-4976-4756-887B-08124A5BF1DC}" type="slidenum">
              <a:rPr b="0" lang="es-MX" sz="1400" spc="-1" strike="noStrike">
                <a:latin typeface="Times New Roman"/>
              </a:rPr>
              <a:t>&lt;número&gt;</a:t>
            </a:fld>
            <a:endParaRPr b="0" lang="es-MX" sz="1400" spc="-1" strike="noStrike">
              <a:latin typeface="Times New Roman"/>
            </a:endParaRPr>
          </a:p>
        </p:txBody>
      </p:sp>
      <p:sp>
        <p:nvSpPr>
          <p:cNvPr id="2" name="PlaceHolder 3"/>
          <p:cNvSpPr>
            <a:spLocks noGrp="1"/>
          </p:cNvSpPr>
          <p:nvPr>
            <p:ph type="dt" idx="3"/>
          </p:nvPr>
        </p:nvSpPr>
        <p:spPr>
          <a:xfrm>
            <a:off x="504000" y="5165280"/>
            <a:ext cx="2341440" cy="38376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a:t>
            </a:r>
            <a:r>
              <a:rPr b="0" lang="es-MX" sz="4400" spc="-1" strike="noStrike">
                <a:latin typeface="Arial"/>
              </a:rPr>
              <a:t>formato del texto de título</a:t>
            </a:r>
            <a:endParaRPr b="0" lang="es-MX"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88160" cy="38376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1440" cy="38376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8476C6C9-BC26-43F7-A013-6026082E20EC}"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1440" cy="38376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rpubs.com/alexisrangel/Modelo_1_pf_lm" TargetMode="External"/><Relationship Id="rId3" Type="http://schemas.openxmlformats.org/officeDocument/2006/relationships/hyperlink" Target="https://rpubs.com/alexisrangel/Modelo_2_pf_lm"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hyperlink" Target="https://rpubs.com/alexisrangel/predicciones_fp_lm"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hyperlink" Target="https://rpubs.com/alexisrangel/EMA_pf_ml" TargetMode="External"/><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hyperlink" Target="https://pdfs.semanticscholar.org/24f6/a684dd840e95df2875c23a8ca786dbfccae0.pdf" TargetMode="External"/><Relationship Id="rId3" Type="http://schemas.openxmlformats.org/officeDocument/2006/relationships/hyperlink" Target="https://www.cienciadedatos.net/documentos/30_cross-validation_oneleaveout_bootstrap" TargetMode="External"/><Relationship Id="rId4" Type="http://schemas.openxmlformats.org/officeDocument/2006/relationships/hyperlink" Target="https://github.com/alexisrangelcalvo/FP-LM-MAEA-UJED-1S" TargetMode="External"/><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3160" cy="5662800"/>
          </a:xfrm>
          <a:prstGeom prst="rect">
            <a:avLst/>
          </a:prstGeom>
          <a:ln w="0">
            <a:noFill/>
          </a:ln>
        </p:spPr>
      </p:pic>
      <p:sp>
        <p:nvSpPr>
          <p:cNvPr id="83" name=""/>
          <p:cNvSpPr/>
          <p:nvPr/>
        </p:nvSpPr>
        <p:spPr>
          <a:xfrm>
            <a:off x="1980000" y="1440000"/>
            <a:ext cx="7013160" cy="71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520000" y="2160000"/>
            <a:ext cx="5033160" cy="396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2772000" y="2880000"/>
            <a:ext cx="4673160" cy="396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312000" y="3822840"/>
            <a:ext cx="3413160" cy="396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2772000" y="4320000"/>
            <a:ext cx="4853160" cy="71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a:p>
            <a:pPr>
              <a:lnSpc>
                <a:spcPct val="100000"/>
              </a:lnSpc>
              <a:buNone/>
            </a:pPr>
            <a:endParaRPr b="0" lang="es-MX" sz="1500" spc="-1" strike="noStrike">
              <a:latin typeface="Arial"/>
            </a:endParaRPr>
          </a:p>
          <a:p>
            <a:pPr>
              <a:lnSpc>
                <a:spcPct val="100000"/>
              </a:lnSpc>
              <a:buNone/>
            </a:pPr>
            <a:r>
              <a:rPr b="1" lang="es-MX" sz="1500" spc="-1" strike="noStrike">
                <a:solidFill>
                  <a:srgbClr val="000000"/>
                </a:solidFill>
                <a:latin typeface="Arial"/>
                <a:ea typeface="DejaVu Sans"/>
              </a:rPr>
              <a:t>            </a:t>
            </a:r>
            <a:r>
              <a:rPr b="1" lang="es-MX" sz="1500" spc="-1" strike="noStrike">
                <a:solidFill>
                  <a:srgbClr val="000000"/>
                </a:solidFill>
                <a:latin typeface="Arial"/>
                <a:ea typeface="DejaVu Sans"/>
              </a:rPr>
              <a:t>Presentado:</a:t>
            </a:r>
            <a:r>
              <a:rPr b="0" lang="es-MX" sz="1500" spc="-1" strike="noStrike">
                <a:solidFill>
                  <a:srgbClr val="000000"/>
                </a:solidFill>
                <a:latin typeface="Arial"/>
                <a:ea typeface="DejaVu Sans"/>
              </a:rPr>
              <a:t> 6 de Mayo del 2023</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0" y="12240"/>
            <a:ext cx="10073160" cy="5662800"/>
          </a:xfrm>
          <a:prstGeom prst="rect">
            <a:avLst/>
          </a:prstGeom>
          <a:ln w="0">
            <a:noFill/>
          </a:ln>
        </p:spPr>
      </p:pic>
      <p:sp>
        <p:nvSpPr>
          <p:cNvPr id="109"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10"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6 diferentes modelos (tres por cada modelado), con la finalidad de comparar en cada modelado cada modelo mediante el estadístico de prueba MSPR, la exactitud de la clasificación por matriz y la media estimada por </a:t>
            </a:r>
            <a:r>
              <a:rPr b="0" lang="es-MX" sz="1800" spc="-1" strike="noStrike" u="sng">
                <a:solidFill>
                  <a:srgbClr val="000000"/>
                </a:solidFill>
                <a:uFillTx/>
                <a:latin typeface="Arial"/>
                <a:ea typeface="DejaVu Sans"/>
              </a:rPr>
              <a:t>bootsrapping</a:t>
            </a:r>
            <a:r>
              <a:rPr b="0" lang="es-MX" sz="1800" spc="-1" strike="noStrike">
                <a:solidFill>
                  <a:srgbClr val="000000"/>
                </a:solidFill>
                <a:latin typeface="Arial"/>
                <a:ea typeface="DejaVu Sans"/>
              </a:rPr>
              <a:t> en 10 mil simulaciones.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Modelado 1 y Modelado 2 realizado, por favor consulta los rmarkdown publicados en rpubs: </a:t>
            </a:r>
            <a:r>
              <a:rPr b="0" i="1" lang="es-MX" sz="1400" spc="-1" strike="noStrike" u="sng">
                <a:solidFill>
                  <a:srgbClr val="0000ff"/>
                </a:solidFill>
                <a:uFillTx/>
                <a:latin typeface="Arial"/>
                <a:ea typeface="DejaVu Sans"/>
                <a:hlinkClick r:id="rId2"/>
              </a:rPr>
              <a:t>https://rpubs.com/alexisrangel/Modelo_1_pf_lm</a:t>
            </a:r>
            <a:r>
              <a:rPr b="0" i="1" lang="es-MX" sz="1400" spc="-1" strike="noStrike">
                <a:solidFill>
                  <a:srgbClr val="000000"/>
                </a:solidFill>
                <a:latin typeface="Arial"/>
                <a:ea typeface="DejaVu Sans"/>
              </a:rPr>
              <a:t> y </a:t>
            </a:r>
            <a:r>
              <a:rPr b="0" i="1" lang="es-MX" sz="1400" spc="-1" strike="noStrike" u="sng">
                <a:solidFill>
                  <a:srgbClr val="0000ff"/>
                </a:solidFill>
                <a:uFillTx/>
                <a:latin typeface="Arial"/>
                <a:ea typeface="DejaVu Sans"/>
                <a:hlinkClick r:id="rId3"/>
              </a:rPr>
              <a:t>https://rpubs.com/alexisrangel/Modelo_2_pf_lm</a:t>
            </a:r>
            <a:r>
              <a:rPr b="0" i="1" lang="es-MX" sz="1400" spc="-1" strike="noStrike">
                <a:solidFill>
                  <a:srgbClr val="000000"/>
                </a:solidFill>
                <a:latin typeface="Arial"/>
                <a:ea typeface="DejaVu Sans"/>
              </a:rPr>
              <a:t> </a:t>
            </a:r>
            <a:endParaRPr b="0" lang="es-MX" sz="14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12240"/>
            <a:ext cx="10073160" cy="5662800"/>
          </a:xfrm>
          <a:prstGeom prst="rect">
            <a:avLst/>
          </a:prstGeom>
          <a:ln w="0">
            <a:noFill/>
          </a:ln>
        </p:spPr>
      </p:pic>
      <p:sp>
        <p:nvSpPr>
          <p:cNvPr id="112"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0" y="12240"/>
            <a:ext cx="10073160" cy="5662800"/>
          </a:xfrm>
          <a:prstGeom prst="rect">
            <a:avLst/>
          </a:prstGeom>
          <a:ln w="0">
            <a:noFill/>
          </a:ln>
        </p:spPr>
      </p:pic>
      <p:sp>
        <p:nvSpPr>
          <p:cNvPr id="114"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0" y="12600"/>
            <a:ext cx="10073160" cy="5662800"/>
          </a:xfrm>
          <a:prstGeom prst="rect">
            <a:avLst/>
          </a:prstGeom>
          <a:ln w="0">
            <a:noFill/>
          </a:ln>
        </p:spPr>
      </p:pic>
      <p:sp>
        <p:nvSpPr>
          <p:cNvPr id="116" name=""/>
          <p:cNvSpPr/>
          <p:nvPr/>
        </p:nvSpPr>
        <p:spPr>
          <a:xfrm>
            <a:off x="83520" y="2448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17" name=""/>
          <p:cNvSpPr/>
          <p:nvPr/>
        </p:nvSpPr>
        <p:spPr>
          <a:xfrm>
            <a:off x="72000" y="393012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18" name=""/>
          <p:cNvSpPr/>
          <p:nvPr/>
        </p:nvSpPr>
        <p:spPr>
          <a:xfrm>
            <a:off x="83520" y="756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9" name="" descr=""/>
          <p:cNvPicPr/>
          <p:nvPr/>
        </p:nvPicPr>
        <p:blipFill>
          <a:blip r:embed="rId2"/>
          <a:stretch/>
        </p:blipFill>
        <p:spPr>
          <a:xfrm>
            <a:off x="0" y="1080000"/>
            <a:ext cx="6332760" cy="899640"/>
          </a:xfrm>
          <a:prstGeom prst="rect">
            <a:avLst/>
          </a:prstGeom>
          <a:ln w="0">
            <a:noFill/>
          </a:ln>
        </p:spPr>
      </p:pic>
      <p:pic>
        <p:nvPicPr>
          <p:cNvPr id="120" name="" descr=""/>
          <p:cNvPicPr/>
          <p:nvPr/>
        </p:nvPicPr>
        <p:blipFill>
          <a:blip r:embed="rId3"/>
          <a:stretch/>
        </p:blipFill>
        <p:spPr>
          <a:xfrm>
            <a:off x="0" y="2880000"/>
            <a:ext cx="6332760" cy="899640"/>
          </a:xfrm>
          <a:prstGeom prst="rect">
            <a:avLst/>
          </a:prstGeom>
          <a:ln w="0">
            <a:noFill/>
          </a:ln>
        </p:spPr>
      </p:pic>
      <p:pic>
        <p:nvPicPr>
          <p:cNvPr id="121" name="" descr=""/>
          <p:cNvPicPr/>
          <p:nvPr/>
        </p:nvPicPr>
        <p:blipFill>
          <a:blip r:embed="rId4"/>
          <a:stretch/>
        </p:blipFill>
        <p:spPr>
          <a:xfrm>
            <a:off x="5400000" y="3494520"/>
            <a:ext cx="885240" cy="285120"/>
          </a:xfrm>
          <a:prstGeom prst="rect">
            <a:avLst/>
          </a:prstGeom>
          <a:ln w="0">
            <a:noFill/>
          </a:ln>
        </p:spPr>
      </p:pic>
      <p:pic>
        <p:nvPicPr>
          <p:cNvPr id="122" name="" descr=""/>
          <p:cNvPicPr/>
          <p:nvPr/>
        </p:nvPicPr>
        <p:blipFill>
          <a:blip r:embed="rId5"/>
          <a:stretch/>
        </p:blipFill>
        <p:spPr>
          <a:xfrm>
            <a:off x="0" y="4341240"/>
            <a:ext cx="6299640" cy="878400"/>
          </a:xfrm>
          <a:prstGeom prst="rect">
            <a:avLst/>
          </a:prstGeom>
          <a:ln w="0">
            <a:noFill/>
          </a:ln>
        </p:spPr>
      </p:pic>
      <p:pic>
        <p:nvPicPr>
          <p:cNvPr id="123" name="" descr=""/>
          <p:cNvPicPr/>
          <p:nvPr/>
        </p:nvPicPr>
        <p:blipFill>
          <a:blip r:embed="rId6"/>
          <a:stretch/>
        </p:blipFill>
        <p:spPr>
          <a:xfrm>
            <a:off x="5309640" y="4944240"/>
            <a:ext cx="990000" cy="275400"/>
          </a:xfrm>
          <a:prstGeom prst="rect">
            <a:avLst/>
          </a:prstGeom>
          <a:ln w="0">
            <a:noFill/>
          </a:ln>
        </p:spPr>
      </p:pic>
      <p:pic>
        <p:nvPicPr>
          <p:cNvPr id="124" name="" descr=""/>
          <p:cNvPicPr/>
          <p:nvPr/>
        </p:nvPicPr>
        <p:blipFill>
          <a:blip r:embed="rId7"/>
          <a:stretch/>
        </p:blipFill>
        <p:spPr>
          <a:xfrm>
            <a:off x="5342760" y="1704240"/>
            <a:ext cx="990000" cy="275400"/>
          </a:xfrm>
          <a:prstGeom prst="rect">
            <a:avLst/>
          </a:prstGeom>
          <a:ln w="0">
            <a:noFill/>
          </a:ln>
        </p:spPr>
      </p:pic>
      <p:pic>
        <p:nvPicPr>
          <p:cNvPr id="125" name="" descr=""/>
          <p:cNvPicPr/>
          <p:nvPr/>
        </p:nvPicPr>
        <p:blipFill>
          <a:blip r:embed="rId8"/>
          <a:stretch/>
        </p:blipFill>
        <p:spPr>
          <a:xfrm>
            <a:off x="6480000" y="641520"/>
            <a:ext cx="3599640" cy="1590120"/>
          </a:xfrm>
          <a:prstGeom prst="rect">
            <a:avLst/>
          </a:prstGeom>
          <a:ln w="0">
            <a:noFill/>
          </a:ln>
        </p:spPr>
      </p:pic>
      <p:pic>
        <p:nvPicPr>
          <p:cNvPr id="126" name="" descr=""/>
          <p:cNvPicPr/>
          <p:nvPr/>
        </p:nvPicPr>
        <p:blipFill>
          <a:blip r:embed="rId9"/>
          <a:stretch/>
        </p:blipFill>
        <p:spPr>
          <a:xfrm>
            <a:off x="6487200" y="2592000"/>
            <a:ext cx="3593160" cy="1409760"/>
          </a:xfrm>
          <a:prstGeom prst="rect">
            <a:avLst/>
          </a:prstGeom>
          <a:ln w="0">
            <a:noFill/>
          </a:ln>
        </p:spPr>
      </p:pic>
      <p:pic>
        <p:nvPicPr>
          <p:cNvPr id="127" name="" descr=""/>
          <p:cNvPicPr/>
          <p:nvPr/>
        </p:nvPicPr>
        <p:blipFill>
          <a:blip r:embed="rId10"/>
          <a:stretch/>
        </p:blipFill>
        <p:spPr>
          <a:xfrm>
            <a:off x="6518880" y="4150440"/>
            <a:ext cx="3554280" cy="13510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
          <p:cNvPicPr/>
          <p:nvPr/>
        </p:nvPicPr>
        <p:blipFill>
          <a:blip r:embed="rId1"/>
          <a:stretch/>
        </p:blipFill>
        <p:spPr>
          <a:xfrm>
            <a:off x="360" y="-36000"/>
            <a:ext cx="10073160" cy="5662800"/>
          </a:xfrm>
          <a:prstGeom prst="rect">
            <a:avLst/>
          </a:prstGeom>
          <a:ln w="0">
            <a:noFill/>
          </a:ln>
        </p:spPr>
      </p:pic>
      <p:sp>
        <p:nvSpPr>
          <p:cNvPr id="129" name=""/>
          <p:cNvSpPr/>
          <p:nvPr/>
        </p:nvSpPr>
        <p:spPr>
          <a:xfrm>
            <a:off x="349560" y="828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30"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0" y="12240"/>
            <a:ext cx="10073160" cy="5662800"/>
          </a:xfrm>
          <a:prstGeom prst="rect">
            <a:avLst/>
          </a:prstGeom>
          <a:ln w="0">
            <a:noFill/>
          </a:ln>
        </p:spPr>
      </p:pic>
      <p:sp>
        <p:nvSpPr>
          <p:cNvPr id="132"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CURVA ROC Y VALIDACIÓN CRUZADA INTERNA</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p:nvPr/>
        </p:nvSpPr>
        <p:spPr>
          <a:xfrm>
            <a:off x="6480" y="0"/>
            <a:ext cx="10073160" cy="5662800"/>
          </a:xfrm>
          <a:prstGeom prst="rect">
            <a:avLst/>
          </a:pr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buNone/>
            </a:pPr>
            <a:r>
              <a:rPr b="0" lang="es-MX" sz="1800" spc="-1" strike="noStrike">
                <a:latin typeface="Arial"/>
              </a:rPr>
              <a:t>1</a:t>
            </a:r>
            <a:endParaRPr b="0" lang="es-MX" sz="1800" spc="-1" strike="noStrike">
              <a:latin typeface="Arial"/>
            </a:endParaRPr>
          </a:p>
        </p:txBody>
      </p:sp>
      <p:pic>
        <p:nvPicPr>
          <p:cNvPr id="134" name="" descr=""/>
          <p:cNvPicPr/>
          <p:nvPr/>
        </p:nvPicPr>
        <p:blipFill>
          <a:blip r:embed="rId2"/>
          <a:srcRect l="0" t="0" r="0" b="57484"/>
          <a:stretch/>
        </p:blipFill>
        <p:spPr>
          <a:xfrm>
            <a:off x="208080" y="1060560"/>
            <a:ext cx="2923560" cy="1638720"/>
          </a:xfrm>
          <a:prstGeom prst="rect">
            <a:avLst/>
          </a:prstGeom>
          <a:ln w="0">
            <a:noFill/>
          </a:ln>
        </p:spPr>
      </p:pic>
      <p:sp>
        <p:nvSpPr>
          <p:cNvPr id="135" name=""/>
          <p:cNvSpPr/>
          <p:nvPr/>
        </p:nvSpPr>
        <p:spPr>
          <a:xfrm>
            <a:off x="180000" y="720000"/>
            <a:ext cx="359388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a:t>
            </a:r>
            <a:endParaRPr b="0" lang="es-MX" sz="1800" spc="-1" strike="noStrike">
              <a:latin typeface="Arial"/>
            </a:endParaRPr>
          </a:p>
        </p:txBody>
      </p:sp>
      <p:pic>
        <p:nvPicPr>
          <p:cNvPr id="136" name="" descr=""/>
          <p:cNvPicPr/>
          <p:nvPr/>
        </p:nvPicPr>
        <p:blipFill>
          <a:blip r:embed="rId3"/>
          <a:srcRect l="0" t="0" r="0" b="57484"/>
          <a:stretch/>
        </p:blipFill>
        <p:spPr>
          <a:xfrm>
            <a:off x="6508080" y="1060560"/>
            <a:ext cx="2923560" cy="1638720"/>
          </a:xfrm>
          <a:prstGeom prst="rect">
            <a:avLst/>
          </a:prstGeom>
          <a:ln w="0">
            <a:noFill/>
          </a:ln>
        </p:spPr>
      </p:pic>
      <p:sp>
        <p:nvSpPr>
          <p:cNvPr id="137" name=""/>
          <p:cNvSpPr/>
          <p:nvPr/>
        </p:nvSpPr>
        <p:spPr>
          <a:xfrm>
            <a:off x="6408000" y="720000"/>
            <a:ext cx="359388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pic>
        <p:nvPicPr>
          <p:cNvPr id="138" name="" descr=""/>
          <p:cNvPicPr/>
          <p:nvPr/>
        </p:nvPicPr>
        <p:blipFill>
          <a:blip r:embed="rId4"/>
          <a:srcRect l="0" t="0" r="0" b="57988"/>
          <a:stretch/>
        </p:blipFill>
        <p:spPr>
          <a:xfrm>
            <a:off x="3240000" y="3240000"/>
            <a:ext cx="2923560" cy="1619280"/>
          </a:xfrm>
          <a:prstGeom prst="rect">
            <a:avLst/>
          </a:prstGeom>
          <a:ln w="0">
            <a:noFill/>
          </a:ln>
        </p:spPr>
      </p:pic>
      <p:sp>
        <p:nvSpPr>
          <p:cNvPr id="139" name=""/>
          <p:cNvSpPr/>
          <p:nvPr/>
        </p:nvSpPr>
        <p:spPr>
          <a:xfrm>
            <a:off x="3348000" y="2880000"/>
            <a:ext cx="359388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40" name="" descr=""/>
          <p:cNvPicPr/>
          <p:nvPr/>
        </p:nvPicPr>
        <p:blipFill>
          <a:blip r:embed="rId5"/>
          <a:srcRect l="0" t="76633" r="0" b="0"/>
          <a:stretch/>
        </p:blipFill>
        <p:spPr>
          <a:xfrm>
            <a:off x="208080" y="2592000"/>
            <a:ext cx="2923560" cy="899640"/>
          </a:xfrm>
          <a:prstGeom prst="rect">
            <a:avLst/>
          </a:prstGeom>
          <a:ln w="0">
            <a:noFill/>
          </a:ln>
        </p:spPr>
      </p:pic>
      <p:pic>
        <p:nvPicPr>
          <p:cNvPr id="141" name="" descr=""/>
          <p:cNvPicPr/>
          <p:nvPr/>
        </p:nvPicPr>
        <p:blipFill>
          <a:blip r:embed="rId6"/>
          <a:srcRect l="0" t="74627" r="0" b="0"/>
          <a:stretch/>
        </p:blipFill>
        <p:spPr>
          <a:xfrm>
            <a:off x="6516000" y="2520000"/>
            <a:ext cx="2923560" cy="977040"/>
          </a:xfrm>
          <a:prstGeom prst="rect">
            <a:avLst/>
          </a:prstGeom>
          <a:ln w="0">
            <a:noFill/>
          </a:ln>
        </p:spPr>
      </p:pic>
      <p:pic>
        <p:nvPicPr>
          <p:cNvPr id="142" name="" descr=""/>
          <p:cNvPicPr/>
          <p:nvPr/>
        </p:nvPicPr>
        <p:blipFill>
          <a:blip r:embed="rId7"/>
          <a:srcRect l="0" t="79293" r="0" b="0"/>
          <a:stretch/>
        </p:blipFill>
        <p:spPr>
          <a:xfrm>
            <a:off x="3240000" y="4782600"/>
            <a:ext cx="2923560" cy="797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0" y="0"/>
            <a:ext cx="10073160" cy="5662800"/>
          </a:xfrm>
          <a:prstGeom prst="rect">
            <a:avLst/>
          </a:prstGeom>
          <a:ln w="0">
            <a:noFill/>
          </a:ln>
        </p:spPr>
      </p:pic>
      <p:pic>
        <p:nvPicPr>
          <p:cNvPr id="144" name="" descr=""/>
          <p:cNvPicPr/>
          <p:nvPr/>
        </p:nvPicPr>
        <p:blipFill>
          <a:blip r:embed="rId2"/>
          <a:srcRect l="0" t="0" r="0" b="533"/>
          <a:stretch/>
        </p:blipFill>
        <p:spPr>
          <a:xfrm>
            <a:off x="1164240" y="720000"/>
            <a:ext cx="7295400" cy="44992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0" y="12240"/>
            <a:ext cx="10073160" cy="5662800"/>
          </a:xfrm>
          <a:prstGeom prst="rect">
            <a:avLst/>
          </a:prstGeom>
          <a:ln w="0">
            <a:noFill/>
          </a:ln>
        </p:spPr>
      </p:pic>
      <p:sp>
        <p:nvSpPr>
          <p:cNvPr id="146" name=""/>
          <p:cNvSpPr/>
          <p:nvPr/>
        </p:nvSpPr>
        <p:spPr>
          <a:xfrm>
            <a:off x="349560" y="1413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47"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360" y="-36000"/>
            <a:ext cx="10073160" cy="5662800"/>
          </a:xfrm>
          <a:prstGeom prst="rect">
            <a:avLst/>
          </a:prstGeom>
          <a:ln w="0">
            <a:noFill/>
          </a:ln>
        </p:spPr>
      </p:pic>
      <p:sp>
        <p:nvSpPr>
          <p:cNvPr id="149" name=""/>
          <p:cNvSpPr/>
          <p:nvPr/>
        </p:nvSpPr>
        <p:spPr>
          <a:xfrm>
            <a:off x="349560" y="828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INTERNA</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validación cruzada interna consistió en generar dos subconjuntos de forma aleatoria a partir del conjunto de entrenamiento: el subconjunto de entrenamiento interno (representando el 75% del conjunto de entrenamiento) y el subconjunto de prueba interno (25% del conjunto de entrenamiento). El subconjunto de entrenamiento interno sirvió como conjunto para ajuste del modelo por selección de variables, como para la validación cruzada con k-pliegues y MSPR. Con el subconjunto de prueba se elaboraron predicciones a partir de registros “nunca antes vistos por el modelo”, pero con la variable respuesta correspondiente, y se observo el resultado de la clasificación en la matriz de confusión para evaluar el desempeño y seleccionar el mejor modelo que se ajute a la lógica de negocio.</a:t>
            </a:r>
            <a:endParaRPr b="0" lang="es-MX" sz="1800" spc="-1" strike="noStrike">
              <a:latin typeface="Arial"/>
            </a:endParaRPr>
          </a:p>
        </p:txBody>
      </p:sp>
      <p:sp>
        <p:nvSpPr>
          <p:cNvPr id="150"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3160" cy="5662800"/>
          </a:xfrm>
          <a:prstGeom prst="rect">
            <a:avLst/>
          </a:prstGeom>
          <a:ln w="0">
            <a:noFill/>
          </a:ln>
        </p:spPr>
      </p:pic>
      <p:sp>
        <p:nvSpPr>
          <p:cNvPr id="89" name=""/>
          <p:cNvSpPr/>
          <p:nvPr/>
        </p:nvSpPr>
        <p:spPr>
          <a:xfrm>
            <a:off x="360000" y="1080000"/>
            <a:ext cx="9533160" cy="5202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Modelos Lineales de la Maestría en Estadística Aplicada. En dicho proyecto se ha tratado de abordar todas las áreas que tiene que cubrir un proyecto real, por lo que es pertinente mencionar que por cuestión de tiempo no se ha podido profundizar en el análisis multivariado y PCA referentes al EDA, por lo que queda como labor pendiente para mejorar el proyecto y los resultados.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 descr=""/>
          <p:cNvPicPr/>
          <p:nvPr/>
        </p:nvPicPr>
        <p:blipFill>
          <a:blip r:embed="rId1"/>
          <a:stretch/>
        </p:blipFill>
        <p:spPr>
          <a:xfrm>
            <a:off x="360" y="-36000"/>
            <a:ext cx="10073160" cy="5662800"/>
          </a:xfrm>
          <a:prstGeom prst="rect">
            <a:avLst/>
          </a:prstGeom>
          <a:ln w="0">
            <a:noFill/>
          </a:ln>
        </p:spPr>
      </p:pic>
      <p:sp>
        <p:nvSpPr>
          <p:cNvPr id="152" name=""/>
          <p:cNvSpPr/>
          <p:nvPr/>
        </p:nvSpPr>
        <p:spPr>
          <a:xfrm>
            <a:off x="349560" y="828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a:t>
            </a:r>
            <a:r>
              <a:rPr b="1" lang="es-MX" sz="1800" spc="-1" strike="noStrike">
                <a:solidFill>
                  <a:srgbClr val="000000"/>
                </a:solidFill>
                <a:latin typeface="Arial"/>
                <a:ea typeface="DejaVu Sans"/>
              </a:rPr>
              <a:t>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a:t>
            </a:r>
            <a:r>
              <a:rPr b="0" lang="es-MX" sz="1800" spc="-1" strike="noStrike">
                <a:solidFill>
                  <a:srgbClr val="000000"/>
                </a:solidFill>
                <a:latin typeface="Arial"/>
                <a:ea typeface="DejaVu Sans"/>
              </a:rPr>
              <a:t>forma aleatoria en k grupos de </a:t>
            </a:r>
            <a:r>
              <a:rPr b="0" lang="es-MX" sz="1800" spc="-1" strike="noStrike">
                <a:solidFill>
                  <a:srgbClr val="000000"/>
                </a:solidFill>
                <a:latin typeface="Arial"/>
                <a:ea typeface="DejaVu Sans"/>
              </a:rPr>
              <a:t>aproximadamente el mismo </a:t>
            </a:r>
            <a:r>
              <a:rPr b="0" lang="es-MX" sz="1800" spc="-1" strike="noStrike">
                <a:solidFill>
                  <a:srgbClr val="000000"/>
                </a:solidFill>
                <a:latin typeface="Arial"/>
                <a:ea typeface="DejaVu Sans"/>
              </a:rPr>
              <a:t>tamaño, k-1 grupos se emplean </a:t>
            </a:r>
            <a:r>
              <a:rPr b="0" lang="es-MX" sz="1800" spc="-1" strike="noStrike">
                <a:solidFill>
                  <a:srgbClr val="000000"/>
                </a:solidFill>
                <a:latin typeface="Arial"/>
                <a:ea typeface="DejaVu Sans"/>
              </a:rPr>
              <a:t>para entrenar el modelo y uno </a:t>
            </a:r>
            <a:r>
              <a:rPr b="0" lang="es-MX" sz="1800" spc="-1" strike="noStrike">
                <a:solidFill>
                  <a:srgbClr val="000000"/>
                </a:solidFill>
                <a:latin typeface="Arial"/>
                <a:ea typeface="DejaVu Sans"/>
              </a:rPr>
              <a:t>de los grupos se emplea como </a:t>
            </a:r>
            <a:r>
              <a:rPr b="0" lang="es-MX" sz="1800" spc="-1" strike="noStrike">
                <a:solidFill>
                  <a:srgbClr val="000000"/>
                </a:solidFill>
                <a:latin typeface="Arial"/>
                <a:ea typeface="DejaVu Sans"/>
              </a:rPr>
              <a:t>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a:t>
            </a:r>
            <a:r>
              <a:rPr b="0" lang="es-MX" sz="1800" spc="-1" strike="noStrike">
                <a:solidFill>
                  <a:srgbClr val="000000"/>
                </a:solidFill>
                <a:latin typeface="Arial"/>
                <a:ea typeface="DejaVu Sans"/>
              </a:rPr>
              <a:t>estimación de error del modelo </a:t>
            </a:r>
            <a:r>
              <a:rPr b="0" lang="es-MX" sz="1800" spc="-1" strike="noStrike">
                <a:solidFill>
                  <a:srgbClr val="000000"/>
                </a:solidFill>
                <a:latin typeface="Arial"/>
                <a:ea typeface="DejaVu Sans"/>
              </a:rPr>
              <a:t>lineal sea el menor. Dicho error </a:t>
            </a:r>
            <a:r>
              <a:rPr b="0" lang="es-MX" sz="1800" spc="-1" strike="noStrike">
                <a:solidFill>
                  <a:srgbClr val="000000"/>
                </a:solidFill>
                <a:latin typeface="Arial"/>
                <a:ea typeface="DejaVu Sans"/>
              </a:rPr>
              <a:t>calculado por la función cv.glm() </a:t>
            </a:r>
            <a:r>
              <a:rPr b="0" lang="es-MX" sz="1800" spc="-1" strike="noStrike">
                <a:solidFill>
                  <a:srgbClr val="000000"/>
                </a:solidFill>
                <a:latin typeface="Arial"/>
                <a:ea typeface="DejaVu Sans"/>
              </a:rPr>
              <a:t>devuelve dos resultados, uno </a:t>
            </a:r>
            <a:r>
              <a:rPr b="0" lang="es-MX" sz="1800" spc="-1" strike="noStrike">
                <a:solidFill>
                  <a:srgbClr val="000000"/>
                </a:solidFill>
                <a:latin typeface="Arial"/>
                <a:ea typeface="DejaVu Sans"/>
              </a:rPr>
              <a:t>con corrección de continuidad y </a:t>
            </a:r>
            <a:r>
              <a:rPr b="0" lang="es-MX" sz="1800" spc="-1" strike="noStrike">
                <a:solidFill>
                  <a:srgbClr val="000000"/>
                </a:solidFill>
                <a:latin typeface="Arial"/>
                <a:ea typeface="DejaVu Sans"/>
              </a:rPr>
              <a:t>otro sin ella. Para los 3 casos, </a:t>
            </a:r>
            <a:r>
              <a:rPr b="0" lang="es-MX" sz="1800" spc="-1" strike="noStrike">
                <a:solidFill>
                  <a:srgbClr val="000000"/>
                </a:solidFill>
                <a:latin typeface="Arial"/>
                <a:ea typeface="DejaVu Sans"/>
              </a:rPr>
              <a:t>en donde se empleo el </a:t>
            </a:r>
            <a:r>
              <a:rPr b="0" lang="es-MX" sz="1800" spc="-1" strike="noStrike">
                <a:solidFill>
                  <a:srgbClr val="000000"/>
                </a:solidFill>
                <a:latin typeface="Arial"/>
                <a:ea typeface="DejaVu Sans"/>
              </a:rPr>
              <a:t>subconjunto de entrenamiento </a:t>
            </a:r>
            <a:r>
              <a:rPr b="0" lang="es-MX" sz="1800" spc="-1" strike="noStrike">
                <a:solidFill>
                  <a:srgbClr val="000000"/>
                </a:solidFill>
                <a:latin typeface="Arial"/>
                <a:ea typeface="DejaVu Sans"/>
              </a:rPr>
              <a:t>interno como muestra, el </a:t>
            </a:r>
            <a:r>
              <a:rPr b="0" lang="es-MX" sz="1800" spc="-1" strike="noStrike">
                <a:solidFill>
                  <a:srgbClr val="000000"/>
                </a:solidFill>
                <a:latin typeface="Arial"/>
                <a:ea typeface="DejaVu Sans"/>
              </a:rPr>
              <a:t>modelo 1.1 se ve ligeramente </a:t>
            </a:r>
            <a:r>
              <a:rPr b="0" lang="es-MX" sz="1800" spc="-1" strike="noStrike">
                <a:solidFill>
                  <a:srgbClr val="000000"/>
                </a:solidFill>
                <a:latin typeface="Arial"/>
                <a:ea typeface="DejaVu Sans"/>
              </a:rPr>
              <a:t>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53"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0" y="12240"/>
            <a:ext cx="10073160" cy="5662800"/>
          </a:xfrm>
          <a:prstGeom prst="rect">
            <a:avLst/>
          </a:prstGeom>
          <a:ln w="0">
            <a:noFill/>
          </a:ln>
        </p:spPr>
      </p:pic>
      <p:sp>
        <p:nvSpPr>
          <p:cNvPr id="155"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1"/>
          <a:stretch/>
        </p:blipFill>
        <p:spPr>
          <a:xfrm>
            <a:off x="0" y="0"/>
            <a:ext cx="10073160" cy="5662800"/>
          </a:xfrm>
          <a:prstGeom prst="rect">
            <a:avLst/>
          </a:prstGeom>
          <a:ln w="0">
            <a:noFill/>
          </a:ln>
        </p:spPr>
      </p:pic>
      <p:pic>
        <p:nvPicPr>
          <p:cNvPr id="157" name="" descr=""/>
          <p:cNvPicPr/>
          <p:nvPr/>
        </p:nvPicPr>
        <p:blipFill>
          <a:blip r:embed="rId2"/>
          <a:stretch/>
        </p:blipFill>
        <p:spPr>
          <a:xfrm>
            <a:off x="360" y="600120"/>
            <a:ext cx="10080000" cy="4619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p:cNvPicPr/>
          <p:nvPr/>
        </p:nvPicPr>
        <p:blipFill>
          <a:blip r:embed="rId1"/>
          <a:stretch/>
        </p:blipFill>
        <p:spPr>
          <a:xfrm>
            <a:off x="0" y="12240"/>
            <a:ext cx="10073160" cy="5662800"/>
          </a:xfrm>
          <a:prstGeom prst="rect">
            <a:avLst/>
          </a:prstGeom>
          <a:ln w="0">
            <a:noFill/>
          </a:ln>
        </p:spPr>
      </p:pic>
      <p:sp>
        <p:nvSpPr>
          <p:cNvPr id="159" name=""/>
          <p:cNvSpPr/>
          <p:nvPr/>
        </p:nvSpPr>
        <p:spPr>
          <a:xfrm>
            <a:off x="349560" y="1233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 1.1 y 1.2, estimando que en 10,000 conjuntos de prueba simulados a partir del subconjunto de prueba, en promedio se lograran clasificar apropiadamente el 76.06%, 76.01% y el 76.03% de las observaciones.</a:t>
            </a:r>
            <a:endParaRPr b="0" lang="es-MX" sz="1800" spc="-1" strike="noStrike">
              <a:latin typeface="Arial"/>
            </a:endParaRPr>
          </a:p>
        </p:txBody>
      </p:sp>
      <p:sp>
        <p:nvSpPr>
          <p:cNvPr id="160"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 descr=""/>
          <p:cNvPicPr/>
          <p:nvPr/>
        </p:nvPicPr>
        <p:blipFill>
          <a:blip r:embed="rId1"/>
          <a:stretch/>
        </p:blipFill>
        <p:spPr>
          <a:xfrm>
            <a:off x="360" y="0"/>
            <a:ext cx="10073160" cy="5662800"/>
          </a:xfrm>
          <a:prstGeom prst="rect">
            <a:avLst/>
          </a:prstGeom>
          <a:ln w="0">
            <a:noFill/>
          </a:ln>
        </p:spPr>
      </p:pic>
      <p:sp>
        <p:nvSpPr>
          <p:cNvPr id="162" name=""/>
          <p:cNvSpPr/>
          <p:nvPr/>
        </p:nvSpPr>
        <p:spPr>
          <a:xfrm>
            <a:off x="349560" y="900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 (Con corte en 0.418), el modelo 1.1 (Con corte en 0.616) y 1.2 (Con corte en 0.561) clasifican en promedio el 83% de los clientes con ‘Loan.Status’ igual a ‘Fully Paid’ (verdadero positivo). Por otro lado, dichos modelos clasifican en promedio el 99.5%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instatisfactorio (especificidad), pero no sea completamente efectivo para clasificar a los clientes con pago satisfactorio (sensibilidad).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maximizar la sensibilidad, la especificidad o la exactitud.</a:t>
            </a:r>
            <a:endParaRPr b="0" lang="es-MX" sz="1800" spc="-1" strike="noStrike">
              <a:latin typeface="Arial"/>
            </a:endParaRPr>
          </a:p>
        </p:txBody>
      </p:sp>
      <p:sp>
        <p:nvSpPr>
          <p:cNvPr id="163"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360" y="12240"/>
            <a:ext cx="10073160" cy="5662800"/>
          </a:xfrm>
          <a:prstGeom prst="rect">
            <a:avLst/>
          </a:prstGeom>
          <a:ln w="0">
            <a:noFill/>
          </a:ln>
        </p:spPr>
      </p:pic>
      <p:sp>
        <p:nvSpPr>
          <p:cNvPr id="165" name=""/>
          <p:cNvSpPr/>
          <p:nvPr/>
        </p:nvSpPr>
        <p:spPr>
          <a:xfrm>
            <a:off x="360000" y="1260000"/>
            <a:ext cx="8382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Los 3 modelos presentan prácticamente el mismo nivel de exactitud, sensibilidad y especificidad.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modelo 1.1 se ajusta más a la necesidad que la lógica de negocio pretende atender con este modelo de clasificación.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las predicciones para el conjunto de prueba con el modelo seleccionado y ajustado, por favor consulta el rmarkdown publicado en rpubs: </a:t>
            </a:r>
            <a:r>
              <a:rPr b="0" i="1" lang="es-MX" sz="1400" spc="-1" strike="noStrike" u="sng">
                <a:solidFill>
                  <a:srgbClr val="0000ff"/>
                </a:solidFill>
                <a:uFillTx/>
                <a:latin typeface="Arial"/>
                <a:ea typeface="DejaVu Sans"/>
                <a:hlinkClick r:id="rId2"/>
              </a:rPr>
              <a:t>https://rpubs.com/alexisrangel/predicciones_fp_lm</a:t>
            </a:r>
            <a:r>
              <a:rPr b="0" i="1" lang="es-MX" sz="1400" spc="-1" strike="noStrike">
                <a:solidFill>
                  <a:srgbClr val="000000"/>
                </a:solidFill>
                <a:latin typeface="Arial"/>
                <a:ea typeface="DejaVu Sans"/>
              </a:rPr>
              <a:t>   </a:t>
            </a:r>
            <a:endParaRPr b="0" lang="es-MX" sz="1400" spc="-1" strike="noStrike">
              <a:latin typeface="Arial"/>
            </a:endParaRPr>
          </a:p>
        </p:txBody>
      </p:sp>
      <p:sp>
        <p:nvSpPr>
          <p:cNvPr id="166"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0" y="12240"/>
            <a:ext cx="10073160" cy="5662800"/>
          </a:xfrm>
          <a:prstGeom prst="rect">
            <a:avLst/>
          </a:prstGeom>
          <a:ln w="0">
            <a:noFill/>
          </a:ln>
        </p:spPr>
      </p:pic>
      <p:sp>
        <p:nvSpPr>
          <p:cNvPr id="168" name=""/>
          <p:cNvSpPr/>
          <p:nvPr/>
        </p:nvSpPr>
        <p:spPr>
          <a:xfrm>
            <a:off x="360000" y="936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INTERPRETACIÓN PRACTICA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hemos ajustado el mejor modelo de clasifiación y ya se ha estimado la variable respuesta para el conjunto de prueba… pero </a:t>
            </a:r>
            <a:r>
              <a:rPr b="1" lang="es-MX" sz="1800" spc="-1" strike="noStrike">
                <a:solidFill>
                  <a:srgbClr val="000000"/>
                </a:solidFill>
                <a:latin typeface="Arial"/>
                <a:ea typeface="DejaVu Sans"/>
              </a:rPr>
              <a:t>¿cómo podríamos interpretar de una manera práctica los resultados y cómo clasifica el modelo de regresión logística ajustado?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 descr=""/>
          <p:cNvPicPr/>
          <p:nvPr/>
        </p:nvPicPr>
        <p:blipFill>
          <a:blip r:embed="rId1"/>
          <a:stretch/>
        </p:blipFill>
        <p:spPr>
          <a:xfrm>
            <a:off x="0" y="12240"/>
            <a:ext cx="10073160" cy="5662800"/>
          </a:xfrm>
          <a:prstGeom prst="rect">
            <a:avLst/>
          </a:prstGeom>
          <a:ln w="0">
            <a:noFill/>
          </a:ln>
        </p:spPr>
      </p:pic>
      <p:sp>
        <p:nvSpPr>
          <p:cNvPr id="170" name=""/>
          <p:cNvSpPr/>
          <p:nvPr/>
        </p:nvSpPr>
        <p:spPr>
          <a:xfrm>
            <a:off x="360000" y="936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(OR)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Matemáticamente un OR corresponde a un cociente entre dos odds, siendo un odds una forma alternativa de expresar la posibilidad de ocurrencia de un evento de interés. Es decir que el odd ratio es la probabilidad de que se de el evento A contra probabilidad de que no se de el evento A, de acuerdo con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Cuando el OR es igual a 0, se nos indica que no hay relación entre la variable dependiente y la independiente (porque euler elevado a la 0 siempre sera igual a 1). Cuando el OR es mayor a 1 la relación entre eventos es positiva, si es menor se da el caso contrario.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Es decir, si el OR es mayor o menor a 1, por cada unidad que se incremente la variable independiente, dicho evento estará asociado a un aumento o una disminución en las probabilidadades de que la dependiente adopte un 1 (para  la respuesta dicótoma)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0" y="12240"/>
            <a:ext cx="10073160" cy="5662800"/>
          </a:xfrm>
          <a:prstGeom prst="rect">
            <a:avLst/>
          </a:prstGeom>
          <a:ln w="0">
            <a:noFill/>
          </a:ln>
        </p:spPr>
      </p:pic>
      <p:sp>
        <p:nvSpPr>
          <p:cNvPr id="172" name=""/>
          <p:cNvSpPr/>
          <p:nvPr/>
        </p:nvSpPr>
        <p:spPr>
          <a:xfrm>
            <a:off x="349560" y="621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ALGUNOS DE LOS ODDS RATIOS DE VARIABLES NOMINALES: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car`, este evento estara asociado con un aumento del 231% en las probabilidades del pago al corriente (`Fully Paid`) comparado con el evento cuando `Purpose` adopta el valor de `Business Loan`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house`, este evento estara asociado con un aumento del 30% en las probabilidades del pago al corriente (`Fully Paid`)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comparado con el evento cuando `Purpose` adopta el valor de `Business Loan`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`Years.in.current.job` adopta el `9 year`, este evento estara asociado con un aumento del 26.5% en las probabilidades del pago al corriente (`Fully Paid`) comparado con el evento cuando `Years.in.current.job` adopta el valor de `&lt; 1 year`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`Years.in.current.job` adopta el `3 years`, este evento estara asociado con un aumento del 26.7% en las probabilidades del pago al corriente (`Fully Paid`) comparado con el evento cuando `Years.in.current.job` adopta el valor de `&lt; 1 year`</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73"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p:cNvPicPr/>
          <p:nvPr/>
        </p:nvPicPr>
        <p:blipFill>
          <a:blip r:embed="rId1"/>
          <a:stretch/>
        </p:blipFill>
        <p:spPr>
          <a:xfrm>
            <a:off x="0" y="12240"/>
            <a:ext cx="10073160" cy="5662800"/>
          </a:xfrm>
          <a:prstGeom prst="rect">
            <a:avLst/>
          </a:prstGeom>
          <a:ln w="0">
            <a:noFill/>
          </a:ln>
        </p:spPr>
      </p:pic>
      <p:sp>
        <p:nvSpPr>
          <p:cNvPr id="175" name=""/>
          <p:cNvSpPr/>
          <p:nvPr/>
        </p:nvSpPr>
        <p:spPr>
          <a:xfrm>
            <a:off x="349560" y="837000"/>
            <a:ext cx="9354960" cy="377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ALGUNOS DE LOS ODDS RATIOS VARIABLES CONTINUAS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Si la variable `Current.Loan.Amount` aumenta en 10,000,000 unidades, este evento estara asociado con un aumento del 76.5%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`Credit.Score` aumenta en una 100 unidades, este evento estara asociado con una disminución del 13.74%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`Annual.Income` aumenta en 1,000,000 unidades, este evento estara asociado con un aumento del 34.4%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`Monthly.Debt` aumenta en 10,00 unidades, este evento estara asociado con una disminución del 13.4%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76" name=""/>
          <p:cNvSpPr/>
          <p:nvPr/>
        </p:nvSpPr>
        <p:spPr>
          <a:xfrm>
            <a:off x="5184000" y="720000"/>
            <a:ext cx="3593880" cy="340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3160" cy="5662800"/>
          </a:xfrm>
          <a:prstGeom prst="rect">
            <a:avLst/>
          </a:prstGeom>
          <a:ln w="0">
            <a:noFill/>
          </a:ln>
        </p:spPr>
      </p:pic>
      <p:sp>
        <p:nvSpPr>
          <p:cNvPr id="91" name=""/>
          <p:cNvSpPr/>
          <p:nvPr/>
        </p:nvSpPr>
        <p:spPr>
          <a:xfrm>
            <a:off x="360000" y="1080000"/>
            <a:ext cx="9533160" cy="341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con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presentan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 descr=""/>
          <p:cNvPicPr/>
          <p:nvPr/>
        </p:nvPicPr>
        <p:blipFill>
          <a:blip r:embed="rId1"/>
          <a:stretch/>
        </p:blipFill>
        <p:spPr>
          <a:xfrm>
            <a:off x="0" y="12240"/>
            <a:ext cx="10073160" cy="5662800"/>
          </a:xfrm>
          <a:prstGeom prst="rect">
            <a:avLst/>
          </a:prstGeom>
          <a:ln w="0">
            <a:noFill/>
          </a:ln>
        </p:spPr>
      </p:pic>
      <p:sp>
        <p:nvSpPr>
          <p:cNvPr id="178" name=""/>
          <p:cNvSpPr/>
          <p:nvPr/>
        </p:nvSpPr>
        <p:spPr>
          <a:xfrm>
            <a:off x="360000" y="936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EXPLANATORY MODEL ANALYSIS: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0" y="12240"/>
            <a:ext cx="10073160" cy="5662800"/>
          </a:xfrm>
          <a:prstGeom prst="rect">
            <a:avLst/>
          </a:prstGeom>
          <a:ln w="0">
            <a:noFill/>
          </a:ln>
        </p:spPr>
      </p:pic>
      <p:sp>
        <p:nvSpPr>
          <p:cNvPr id="180" name=""/>
          <p:cNvSpPr/>
          <p:nvPr/>
        </p:nvSpPr>
        <p:spPr>
          <a:xfrm>
            <a:off x="360000" y="936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De este amplio campo del aprendizaje automatico, se presenta un breve acercamiento con enfoque agnóstico para estudiar la relación entre los inputs y outputs del modelo de regresión logístico al predecir una observación aislada, proceso llamado también explicaciones de nivel.</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explanatory model analysis, por favor consulta el rmarkdown publicado en rpubs: </a:t>
            </a:r>
            <a:r>
              <a:rPr b="0" i="1" lang="es-MX" sz="1400" spc="-1" strike="noStrike" u="sng">
                <a:solidFill>
                  <a:srgbClr val="0000ff"/>
                </a:solidFill>
                <a:uFillTx/>
                <a:latin typeface="Arial"/>
                <a:ea typeface="DejaVu Sans"/>
                <a:hlinkClick r:id="rId2"/>
              </a:rPr>
              <a:t>https://rpubs.com/alexisrangel/EMA_pf_ml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81" name=""/>
          <p:cNvSpPr/>
          <p:nvPr/>
        </p:nvSpPr>
        <p:spPr>
          <a:xfrm>
            <a:off x="360000" y="343080"/>
            <a:ext cx="9533520" cy="85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Explanatory Model Analysis for models is whats </a:t>
            </a: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Exploratory Data Analysis is for Data</a:t>
            </a:r>
            <a:endParaRPr b="0" lang="es-MX" sz="2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3960" y="0"/>
            <a:ext cx="10073160" cy="5662800"/>
          </a:xfrm>
          <a:prstGeom prst="rect">
            <a:avLst/>
          </a:prstGeom>
          <a:ln w="0">
            <a:noFill/>
          </a:ln>
        </p:spPr>
      </p:pic>
      <p:graphicFrame>
        <p:nvGraphicFramePr>
          <p:cNvPr id="183"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1 (id = 8972 )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$ 183,900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$ 33,490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Short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$ 1,681,000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 descr=""/>
          <p:cNvPicPr/>
          <p:nvPr/>
        </p:nvPicPr>
        <p:blipFill>
          <a:blip r:embed="rId1"/>
          <a:stretch/>
        </p:blipFill>
        <p:spPr>
          <a:xfrm>
            <a:off x="0" y="12240"/>
            <a:ext cx="10073160" cy="5662800"/>
          </a:xfrm>
          <a:prstGeom prst="rect">
            <a:avLst/>
          </a:prstGeom>
          <a:ln w="0">
            <a:noFill/>
          </a:ln>
        </p:spPr>
      </p:pic>
      <p:sp>
        <p:nvSpPr>
          <p:cNvPr id="185" name=""/>
          <p:cNvSpPr/>
          <p:nvPr/>
        </p:nvSpPr>
        <p:spPr>
          <a:xfrm>
            <a:off x="-36000" y="648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6" name="" descr=""/>
          <p:cNvPicPr/>
          <p:nvPr/>
        </p:nvPicPr>
        <p:blipFill>
          <a:blip r:embed="rId2"/>
          <a:stretch/>
        </p:blipFill>
        <p:spPr>
          <a:xfrm>
            <a:off x="32760" y="999360"/>
            <a:ext cx="10079280" cy="41986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3960" y="0"/>
            <a:ext cx="10073160" cy="5662800"/>
          </a:xfrm>
          <a:prstGeom prst="rect">
            <a:avLst/>
          </a:prstGeom>
          <a:ln w="0">
            <a:noFill/>
          </a:ln>
        </p:spPr>
      </p:pic>
      <p:sp>
        <p:nvSpPr>
          <p:cNvPr id="188" name=""/>
          <p:cNvSpPr/>
          <p:nvPr/>
        </p:nvSpPr>
        <p:spPr>
          <a:xfrm>
            <a:off x="3420000" y="720000"/>
            <a:ext cx="374040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9" name="" descr=""/>
          <p:cNvPicPr/>
          <p:nvPr/>
        </p:nvPicPr>
        <p:blipFill>
          <a:blip r:embed="rId2"/>
          <a:srcRect l="0" t="0" r="0" b="7267"/>
          <a:stretch/>
        </p:blipFill>
        <p:spPr>
          <a:xfrm>
            <a:off x="3960" y="1051560"/>
            <a:ext cx="5034960" cy="2295000"/>
          </a:xfrm>
          <a:prstGeom prst="rect">
            <a:avLst/>
          </a:prstGeom>
          <a:ln w="0">
            <a:noFill/>
          </a:ln>
        </p:spPr>
      </p:pic>
      <p:pic>
        <p:nvPicPr>
          <p:cNvPr id="190" name="" descr=""/>
          <p:cNvPicPr/>
          <p:nvPr/>
        </p:nvPicPr>
        <p:blipFill>
          <a:blip r:embed="rId3"/>
          <a:srcRect l="0" t="0" r="0" b="10436"/>
          <a:stretch/>
        </p:blipFill>
        <p:spPr>
          <a:xfrm>
            <a:off x="5040000" y="1080000"/>
            <a:ext cx="5039640" cy="2216520"/>
          </a:xfrm>
          <a:prstGeom prst="rect">
            <a:avLst/>
          </a:prstGeom>
          <a:ln w="0">
            <a:noFill/>
          </a:ln>
        </p:spPr>
      </p:pic>
      <p:pic>
        <p:nvPicPr>
          <p:cNvPr id="191" name="" descr=""/>
          <p:cNvPicPr/>
          <p:nvPr/>
        </p:nvPicPr>
        <p:blipFill>
          <a:blip r:embed="rId4"/>
          <a:srcRect l="0" t="2573" r="0" b="7282"/>
          <a:stretch/>
        </p:blipFill>
        <p:spPr>
          <a:xfrm>
            <a:off x="0" y="3347640"/>
            <a:ext cx="5000400" cy="2302920"/>
          </a:xfrm>
          <a:prstGeom prst="rect">
            <a:avLst/>
          </a:prstGeom>
          <a:ln w="0">
            <a:noFill/>
          </a:ln>
        </p:spPr>
      </p:pic>
      <p:pic>
        <p:nvPicPr>
          <p:cNvPr id="192" name="" descr=""/>
          <p:cNvPicPr/>
          <p:nvPr/>
        </p:nvPicPr>
        <p:blipFill>
          <a:blip r:embed="rId5"/>
          <a:srcRect l="0" t="0" r="0" b="4172"/>
          <a:stretch/>
        </p:blipFill>
        <p:spPr>
          <a:xfrm>
            <a:off x="5001480" y="3297600"/>
            <a:ext cx="5078160" cy="23716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 descr=""/>
          <p:cNvPicPr/>
          <p:nvPr/>
        </p:nvPicPr>
        <p:blipFill>
          <a:blip r:embed="rId1"/>
          <a:stretch/>
        </p:blipFill>
        <p:spPr>
          <a:xfrm>
            <a:off x="3960" y="0"/>
            <a:ext cx="10073160" cy="5662800"/>
          </a:xfrm>
          <a:prstGeom prst="rect">
            <a:avLst/>
          </a:prstGeom>
          <a:ln w="0">
            <a:noFill/>
          </a:ln>
        </p:spPr>
      </p:pic>
      <p:graphicFrame>
        <p:nvGraphicFramePr>
          <p:cNvPr id="194"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2 (id = 11434 )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6,918</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$ 257,100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$ 43,550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Long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$ 1,340,000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Consolidations</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1"/>
          <a:stretch/>
        </p:blipFill>
        <p:spPr>
          <a:xfrm>
            <a:off x="3960" y="12240"/>
            <a:ext cx="10073160" cy="5662800"/>
          </a:xfrm>
          <a:prstGeom prst="rect">
            <a:avLst/>
          </a:prstGeom>
          <a:ln w="0">
            <a:noFill/>
          </a:ln>
        </p:spPr>
      </p:pic>
      <p:sp>
        <p:nvSpPr>
          <p:cNvPr id="196" name=""/>
          <p:cNvSpPr/>
          <p:nvPr/>
        </p:nvSpPr>
        <p:spPr>
          <a:xfrm>
            <a:off x="-36000" y="648000"/>
            <a:ext cx="9533520" cy="52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97" name="" descr=""/>
          <p:cNvPicPr/>
          <p:nvPr/>
        </p:nvPicPr>
        <p:blipFill>
          <a:blip r:embed="rId2"/>
          <a:stretch/>
        </p:blipFill>
        <p:spPr>
          <a:xfrm>
            <a:off x="32760" y="1050840"/>
            <a:ext cx="10044360" cy="46188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p:cNvPicPr/>
          <p:nvPr/>
        </p:nvPicPr>
        <p:blipFill>
          <a:blip r:embed="rId1"/>
          <a:stretch/>
        </p:blipFill>
        <p:spPr>
          <a:xfrm>
            <a:off x="37080" y="0"/>
            <a:ext cx="10073160" cy="5662800"/>
          </a:xfrm>
          <a:prstGeom prst="rect">
            <a:avLst/>
          </a:prstGeom>
          <a:ln w="0">
            <a:noFill/>
          </a:ln>
        </p:spPr>
      </p:pic>
      <p:sp>
        <p:nvSpPr>
          <p:cNvPr id="199" name=""/>
          <p:cNvSpPr/>
          <p:nvPr/>
        </p:nvSpPr>
        <p:spPr>
          <a:xfrm>
            <a:off x="3420000" y="648000"/>
            <a:ext cx="374040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200" name="" descr=""/>
          <p:cNvPicPr/>
          <p:nvPr/>
        </p:nvPicPr>
        <p:blipFill>
          <a:blip r:embed="rId2"/>
          <a:srcRect l="0" t="0" r="0" b="8416"/>
          <a:stretch/>
        </p:blipFill>
        <p:spPr>
          <a:xfrm>
            <a:off x="0" y="1008000"/>
            <a:ext cx="5036400" cy="2264040"/>
          </a:xfrm>
          <a:prstGeom prst="rect">
            <a:avLst/>
          </a:prstGeom>
          <a:ln w="0">
            <a:noFill/>
          </a:ln>
        </p:spPr>
      </p:pic>
      <p:pic>
        <p:nvPicPr>
          <p:cNvPr id="201" name="" descr=""/>
          <p:cNvPicPr/>
          <p:nvPr/>
        </p:nvPicPr>
        <p:blipFill>
          <a:blip r:embed="rId3"/>
          <a:srcRect l="0" t="0" r="0" b="4622"/>
          <a:stretch/>
        </p:blipFill>
        <p:spPr>
          <a:xfrm>
            <a:off x="5040000" y="936000"/>
            <a:ext cx="5034240" cy="2358000"/>
          </a:xfrm>
          <a:prstGeom prst="rect">
            <a:avLst/>
          </a:prstGeom>
          <a:ln w="0">
            <a:noFill/>
          </a:ln>
        </p:spPr>
      </p:pic>
      <p:pic>
        <p:nvPicPr>
          <p:cNvPr id="202" name="" descr=""/>
          <p:cNvPicPr/>
          <p:nvPr/>
        </p:nvPicPr>
        <p:blipFill>
          <a:blip r:embed="rId4"/>
          <a:srcRect l="0" t="0" r="0" b="4055"/>
          <a:stretch/>
        </p:blipFill>
        <p:spPr>
          <a:xfrm>
            <a:off x="3960" y="3276000"/>
            <a:ext cx="5032440" cy="2372040"/>
          </a:xfrm>
          <a:prstGeom prst="rect">
            <a:avLst/>
          </a:prstGeom>
          <a:ln w="0">
            <a:noFill/>
          </a:ln>
        </p:spPr>
      </p:pic>
      <p:pic>
        <p:nvPicPr>
          <p:cNvPr id="203" name="" descr=""/>
          <p:cNvPicPr/>
          <p:nvPr/>
        </p:nvPicPr>
        <p:blipFill>
          <a:blip r:embed="rId5"/>
          <a:srcRect l="0" t="0" r="0" b="3488"/>
          <a:stretch/>
        </p:blipFill>
        <p:spPr>
          <a:xfrm>
            <a:off x="5040000" y="3261960"/>
            <a:ext cx="5070240" cy="23860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 descr=""/>
          <p:cNvPicPr/>
          <p:nvPr/>
        </p:nvPicPr>
        <p:blipFill>
          <a:blip r:embed="rId1"/>
          <a:stretch/>
        </p:blipFill>
        <p:spPr>
          <a:xfrm>
            <a:off x="0" y="12240"/>
            <a:ext cx="10073160" cy="5662800"/>
          </a:xfrm>
          <a:prstGeom prst="rect">
            <a:avLst/>
          </a:prstGeom>
          <a:ln w="0">
            <a:noFill/>
          </a:ln>
        </p:spPr>
      </p:pic>
      <p:sp>
        <p:nvSpPr>
          <p:cNvPr id="205" name=""/>
          <p:cNvSpPr/>
          <p:nvPr/>
        </p:nvSpPr>
        <p:spPr>
          <a:xfrm>
            <a:off x="360000" y="972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Concluimos con un modelo de regresión logística que presenta: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exactitud de 83.89% en la clasificación para el conjunto de entrenamiento, clasificando el 83.06% de los casos en donde la variable respuesta adopta el valor de “Fully Paid” y un *98.5% de los casos en donde la variable adopta el valor de “Charged Off”.</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media estimada del 75.5% de aciertos o registros correctamente clasificados, esto mediante una simulación por bootstraping de mil muestras semejantes a la del conjunto de prueba.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Dicho modelo se logró ajustar con el conjunto entero de entrenamiento, debido a que los resultados del EDA no se han concluido y se estima que con un profundo análisis multivariado podamos tener un modelo propuesto en el modelado 2 para poder compararlo con el ya ajustado (modelo 1.1) y volver a definir el mejor modelo.</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 descr=""/>
          <p:cNvPicPr/>
          <p:nvPr/>
        </p:nvPicPr>
        <p:blipFill>
          <a:blip r:embed="rId1"/>
          <a:stretch/>
        </p:blipFill>
        <p:spPr>
          <a:xfrm>
            <a:off x="0" y="12240"/>
            <a:ext cx="10073160" cy="5662800"/>
          </a:xfrm>
          <a:prstGeom prst="rect">
            <a:avLst/>
          </a:prstGeom>
          <a:ln w="0">
            <a:noFill/>
          </a:ln>
        </p:spPr>
      </p:pic>
      <p:sp>
        <p:nvSpPr>
          <p:cNvPr id="207" name=""/>
          <p:cNvSpPr/>
          <p:nvPr/>
        </p:nvSpPr>
        <p:spPr>
          <a:xfrm>
            <a:off x="360000" y="972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Se considera que:</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 EDA más extenso, que incluya un análisis multivariado profundo, así como el empleo de tecnicas como </a:t>
            </a:r>
            <a:r>
              <a:rPr b="0" i="1" lang="es-MX" sz="1800" spc="-1" strike="noStrike">
                <a:solidFill>
                  <a:srgbClr val="000000"/>
                </a:solidFill>
                <a:latin typeface="Arial"/>
                <a:ea typeface="DejaVu Sans"/>
              </a:rPr>
              <a:t>oversampling</a:t>
            </a:r>
            <a:r>
              <a:rPr b="0" lang="es-MX" sz="1800" spc="-1" strike="noStrike">
                <a:solidFill>
                  <a:srgbClr val="000000"/>
                </a:solidFill>
                <a:latin typeface="Arial"/>
                <a:ea typeface="DejaVu Sans"/>
              </a:rPr>
              <a:t> para balancear la desbalanceada muestra a clasificar podrían aportar a un mejor ajuste.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estudio de interacciones entre variables, como un mejor ajuste de hiperparámetros podrían podrían ofrecer un modelo de clasificación con una mejor exactitud.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3160" cy="5662800"/>
          </a:xfrm>
          <a:prstGeom prst="rect">
            <a:avLst/>
          </a:prstGeom>
          <a:ln w="0">
            <a:noFill/>
          </a:ln>
        </p:spPr>
      </p:pic>
      <p:sp>
        <p:nvSpPr>
          <p:cNvPr id="93" name=""/>
          <p:cNvSpPr/>
          <p:nvPr/>
        </p:nvSpPr>
        <p:spPr>
          <a:xfrm>
            <a:off x="36000" y="1080000"/>
            <a:ext cx="9533160" cy="341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76760" cy="45763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 descr=""/>
          <p:cNvPicPr/>
          <p:nvPr/>
        </p:nvPicPr>
        <p:blipFill>
          <a:blip r:embed="rId1"/>
          <a:stretch/>
        </p:blipFill>
        <p:spPr>
          <a:xfrm>
            <a:off x="6840" y="-23760"/>
            <a:ext cx="10073160" cy="5662800"/>
          </a:xfrm>
          <a:prstGeom prst="rect">
            <a:avLst/>
          </a:prstGeom>
          <a:ln w="0">
            <a:noFill/>
          </a:ln>
        </p:spPr>
      </p:pic>
      <p:sp>
        <p:nvSpPr>
          <p:cNvPr id="209" name=""/>
          <p:cNvSpPr/>
          <p:nvPr/>
        </p:nvSpPr>
        <p:spPr>
          <a:xfrm>
            <a:off x="360000" y="1008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Bibliografía</a:t>
            </a:r>
            <a:r>
              <a:rPr b="0" lang="es-MX" sz="1800" spc="-1" strike="noStrike">
                <a:solidFill>
                  <a:srgbClr val="000000"/>
                </a:solidFill>
                <a:latin typeface="Arial"/>
                <a:ea typeface="DejaVu Sans"/>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glmulti: An R Package for Easy Automated Model Selection with (Generalized) Linear Models. (2010). Journal of Statistical Software, 34(12). </a:t>
            </a:r>
            <a:r>
              <a:rPr b="0" lang="es-MX" sz="1800" spc="-1" strike="noStrike" u="sng">
                <a:solidFill>
                  <a:srgbClr val="0000ff"/>
                </a:solidFill>
                <a:uFillTx/>
                <a:latin typeface="Arial"/>
                <a:ea typeface="DejaVu Sans"/>
                <a:hlinkClick r:id="rId2"/>
              </a:rPr>
              <a:t>https://pdfs.semanticscholar.org/24f6/a684dd840e95df2875c23a8ca786dbfccae0.pdf</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Rodrigo, J. A. (s. f.). Validación de modelos predictivos (machine learning): Cross-validation, OneLeaveOut, Bootstraping. </a:t>
            </a:r>
            <a:r>
              <a:rPr b="0" lang="es-MX" sz="1800" spc="-1" strike="noStrike" u="sng">
                <a:solidFill>
                  <a:srgbClr val="0000ff"/>
                </a:solidFill>
                <a:uFillTx/>
                <a:latin typeface="Arial"/>
                <a:ea typeface="DejaVu Sans"/>
                <a:hlinkClick r:id="rId3"/>
              </a:rPr>
              <a:t>https://www.cienciadedatos.net/documentos/30_cross-validation_oneleaveout_bootstrap</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u="sng">
                <a:solidFill>
                  <a:srgbClr val="0000ff"/>
                </a:solidFill>
                <a:uFillTx/>
                <a:latin typeface="Arial"/>
                <a:ea typeface="DejaVu Sans"/>
              </a:rPr>
              <a:t>- EMA: https://ema.drwhy.ai/</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Link al repositorio del proyecto en github:</a:t>
            </a:r>
            <a:endParaRPr b="0" lang="es-MX" sz="1800" spc="-1" strike="noStrike">
              <a:latin typeface="Arial"/>
            </a:endParaRPr>
          </a:p>
          <a:p>
            <a:pPr>
              <a:lnSpc>
                <a:spcPct val="100000"/>
              </a:lnSpc>
              <a:buNone/>
            </a:pPr>
            <a:r>
              <a:rPr b="0" lang="es-MX" sz="1800" spc="-1" strike="noStrike" u="sng">
                <a:solidFill>
                  <a:srgbClr val="0000ff"/>
                </a:solidFill>
                <a:uFillTx/>
                <a:latin typeface="Arial"/>
                <a:ea typeface="DejaVu Sans"/>
                <a:hlinkClick r:id="rId4"/>
              </a:rPr>
              <a:t>https://github.com/alexisrangelcalvo/FP-LM-MAEA-UJED-1S</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p:txBody>
      </p:sp>
      <p:sp>
        <p:nvSpPr>
          <p:cNvPr id="210"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5400" y="5760"/>
            <a:ext cx="10073160" cy="5662800"/>
          </a:xfrm>
          <a:prstGeom prst="rect">
            <a:avLst/>
          </a:prstGeom>
          <a:ln w="0">
            <a:noFill/>
          </a:ln>
        </p:spPr>
      </p:pic>
      <p:sp>
        <p:nvSpPr>
          <p:cNvPr id="96" name=""/>
          <p:cNvSpPr/>
          <p:nvPr/>
        </p:nvSpPr>
        <p:spPr>
          <a:xfrm>
            <a:off x="252000" y="1116000"/>
            <a:ext cx="9533160" cy="341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vez terminado el Análisis exploratorio, que tuvo la finalidad estudiar la distribución de cada variable así como la detección de relaciones relevantes entre las mismas y encontrar la lógica del fenómeno estudiado, se concluye que del conjunto de prueba se podría obtener un subconjunto. A dicho subconjunto se le aplicarían filtros y limites por variable en donde se hayan detectado patrones del fenómeno y/o valores extremos que puedan perjudicar la generalización de la regresión. Los anterior con el objetivo de poder ajustar más de un modelo que pretenda clasificar de la mejor forma las observaciones nuevas y nunca vistas.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360" y="0"/>
            <a:ext cx="10073160" cy="5662800"/>
          </a:xfrm>
          <a:prstGeom prst="rect">
            <a:avLst/>
          </a:prstGeom>
          <a:ln w="0">
            <a:noFill/>
          </a:ln>
        </p:spPr>
      </p:pic>
      <p:sp>
        <p:nvSpPr>
          <p:cNvPr id="98" name=""/>
          <p:cNvSpPr/>
          <p:nvPr/>
        </p:nvSpPr>
        <p:spPr>
          <a:xfrm>
            <a:off x="252000" y="648000"/>
            <a:ext cx="9533160" cy="3411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Para cada subconjunto se decidió ajustar dos modelos los cuales en una primera se compararon, mediante validación cruzada por k pliegues y bootstrapping, entre si para preseleccionar el mejor modelo de cada subconjunto. Posteriormente la selección final del modelo que se empleará para las predicciones sobre el conjunto de prueba se hizo con base en la exactitud de la clasificación por matriz de confusión de cada uno de los modelos preseleccionados con anterioridad. De esta forma habremos podido ajustar el mejor modelo que generalice el caso de estudio.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información más a detalle de la justificación del proceso y el ajuste de dos modelos distintos con conjuntos de entrenamiento de diferente tamaño, por favor revisar el Análisis exploratorio realizado, publicaod en formado rmarkdown en rpubs: </a:t>
            </a:r>
            <a:r>
              <a:rPr b="0" i="1" lang="es-MX" sz="1400" spc="-1" strike="noStrike" u="sng">
                <a:solidFill>
                  <a:srgbClr val="0000ff"/>
                </a:solidFill>
                <a:uFillTx/>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720" y="12240"/>
            <a:ext cx="10073160" cy="5662800"/>
          </a:xfrm>
          <a:prstGeom prst="rect">
            <a:avLst/>
          </a:prstGeom>
          <a:ln w="0">
            <a:noFill/>
          </a:ln>
        </p:spPr>
      </p:pic>
      <p:sp>
        <p:nvSpPr>
          <p:cNvPr id="100" name=""/>
          <p:cNvSpPr/>
          <p:nvPr/>
        </p:nvSpPr>
        <p:spPr>
          <a:xfrm>
            <a:off x="360000" y="900000"/>
            <a:ext cx="9533520" cy="4435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interna (Train y Test interno)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12240"/>
            <a:ext cx="10073160" cy="5662800"/>
          </a:xfrm>
          <a:prstGeom prst="rect">
            <a:avLst/>
          </a:prstGeom>
          <a:ln w="0">
            <a:noFill/>
          </a:ln>
        </p:spPr>
      </p:pic>
      <p:sp>
        <p:nvSpPr>
          <p:cNvPr id="102" name=""/>
          <p:cNvSpPr/>
          <p:nvPr/>
        </p:nvSpPr>
        <p:spPr>
          <a:xfrm>
            <a:off x="360000" y="900000"/>
            <a:ext cx="9533520" cy="187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encuentra en archivos rmarkdown y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0" y="0"/>
            <a:ext cx="10073160" cy="5662800"/>
          </a:xfrm>
          <a:prstGeom prst="rect">
            <a:avLst/>
          </a:prstGeom>
          <a:ln w="0">
            <a:noFill/>
          </a:ln>
        </p:spPr>
      </p:pic>
      <p:sp>
        <p:nvSpPr>
          <p:cNvPr id="104"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5" name=""/>
          <p:cNvSpPr/>
          <p:nvPr/>
        </p:nvSpPr>
        <p:spPr>
          <a:xfrm>
            <a:off x="360000" y="1008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 (la mayoría de las observaciones tenían la variable de respuesta ‘Fully Paid’.</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Análisis exploratorio realizado, por favor consulta el rmarkdown publicado en rpubs: </a:t>
            </a:r>
            <a:r>
              <a:rPr b="0" i="1" lang="es-MX" sz="1400" spc="-1" strike="noStrike" u="sng">
                <a:solidFill>
                  <a:srgbClr val="0000ff"/>
                </a:solidFill>
                <a:uFillTx/>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p:txBody>
      </p:sp>
      <p:sp>
        <p:nvSpPr>
          <p:cNvPr id="106"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07" name=""/>
          <p:cNvSpPr/>
          <p:nvPr/>
        </p:nvSpPr>
        <p:spPr>
          <a:xfrm>
            <a:off x="360000" y="1080000"/>
            <a:ext cx="9533520" cy="85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1021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2023-05-07T21:15:12Z</dcterms:modified>
  <cp:revision>136</cp:revision>
  <dc:subject/>
  <dc:title/>
</cp:coreProperties>
</file>

<file path=docProps/custom.xml><?xml version="1.0" encoding="utf-8"?>
<Properties xmlns="http://schemas.openxmlformats.org/officeDocument/2006/custom-properties" xmlns:vt="http://schemas.openxmlformats.org/officeDocument/2006/docPropsVTypes"/>
</file>